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1"/>
  </p:notesMasterIdLst>
  <p:handoutMasterIdLst>
    <p:handoutMasterId r:id="rId22"/>
  </p:handoutMasterIdLst>
  <p:sldIdLst>
    <p:sldId id="257" r:id="rId5"/>
    <p:sldId id="384" r:id="rId6"/>
    <p:sldId id="392" r:id="rId7"/>
    <p:sldId id="393" r:id="rId8"/>
    <p:sldId id="317" r:id="rId9"/>
    <p:sldId id="394" r:id="rId10"/>
    <p:sldId id="395" r:id="rId11"/>
    <p:sldId id="396" r:id="rId12"/>
    <p:sldId id="397" r:id="rId13"/>
    <p:sldId id="277" r:id="rId14"/>
    <p:sldId id="398" r:id="rId15"/>
    <p:sldId id="399" r:id="rId16"/>
    <p:sldId id="400" r:id="rId17"/>
    <p:sldId id="401" r:id="rId18"/>
    <p:sldId id="321" r:id="rId19"/>
    <p:sldId id="391" r:id="rId20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45FDDA-C8F8-4640-B291-3034A1C41F02}" type="datetime1">
              <a:rPr lang="it-IT" smtClean="0"/>
              <a:t>03/01/2024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jpe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B9F0A1-F219-446B-A3CE-307DCA1AC676}" type="datetime1">
              <a:rPr lang="it-IT" smtClean="0"/>
              <a:t>03/01/2024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7DE13F-B5DE-4C87-A69A-46B39231F29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4B92E9E-EF61-45A4-8936-73F55BFD2495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13CCA2E-3ED6-4E80-9F79-23C00973F54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77806B8-A3B5-41B2-A97B-17095B68E37A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2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1929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B0683C-CBC2-4EFA-AC0E-6E7ED02A9A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4D6F438-3984-48D9-A44A-3032DBC84222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0099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6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B0683C-CBC2-4EFA-AC0E-6E7ED02A9A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4D6F438-3984-48D9-A44A-3032DBC84222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4788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B0683C-CBC2-4EFA-AC0E-6E7ED02A9A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4D6F438-3984-48D9-A44A-3032DBC84222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7013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8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B0683C-CBC2-4EFA-AC0E-6E7ED02A9A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4D6F438-3984-48D9-A44A-3032DBC84222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9252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9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13CCA2E-3ED6-4E80-9F79-23C00973F54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77806B8-A3B5-41B2-A97B-17095B68E37A}" type="datetime1">
              <a:rPr lang="it-IT" smtClean="0"/>
              <a:t>03/01/2024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25771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 sz="4800"/>
              <a:t>3DFloat</a:t>
            </a:r>
          </a:p>
        </p:txBody>
      </p:sp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igura a mano libera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onna 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7" name="Segnaposto contenut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22" name="Segnaposto tes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Segnaposto contenut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</a:t>
            </a:r>
          </a:p>
        </p:txBody>
      </p:sp>
      <p:sp>
        <p:nvSpPr>
          <p:cNvPr id="21" name="Segnaposto contenut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o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1" name="Sottotito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igura a mano libera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45" name="Oval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46" name="Figura a mano libera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igura a mano libera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it-IT" sz="1600"/>
              <a:t>Fare clic per inserire il testo</a:t>
            </a:r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8" name="Segnaposto immagine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9" name="Segnaposto immagine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0" name="Segnaposto immagine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Segnaposto contenut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it-IT" noProof="0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Sequenza temporale dia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igura a mano libera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igura a mano libera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0" name="Figura a mano libera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1" name="Figura a mano libera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</p:grpSp>
      <p:sp>
        <p:nvSpPr>
          <p:cNvPr id="12" name="Oval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17" name="Segnaposto contenut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0" name="Tito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it-IT"/>
              <a:t>Team</a:t>
            </a:r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igura a mano libera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3" name="Figura a mano libera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54" name="Oval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6" name="Segnaposto immagine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7" name="Segnaposto immagine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Segnaposto immagine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9" name="Segnaposto immagine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3" name="Segnaposto tes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1" name="Segnaposto tes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5" name="Segnaposto tes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4" name="Segnaposto tes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7" name="Segnaposto tes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6" name="Segnaposto tes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9" name="Segnaposto tes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8" name="Segnaposto tes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lonna contenuto 2 (diapositiva di confro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Testo del piè di pagina di esempio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DarioDeMaio/Sentiment_Analysis_Redd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5127" y="827263"/>
            <a:ext cx="4094820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 sz="3500" dirty="0"/>
              <a:t>Sentiment and </a:t>
            </a:r>
            <a:r>
              <a:rPr lang="it-IT" sz="3500" dirty="0" err="1"/>
              <a:t>Emotion</a:t>
            </a:r>
            <a:r>
              <a:rPr lang="it-IT" sz="3500" dirty="0"/>
              <a:t> Analysis sul femminicidio di Giulia </a:t>
            </a:r>
            <a:r>
              <a:rPr lang="it-IT" sz="3500" dirty="0" err="1"/>
              <a:t>Cecchettin</a:t>
            </a:r>
            <a:r>
              <a:rPr lang="it-IT" sz="3500" dirty="0"/>
              <a:t> e Giulia Tramontano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75127" y="3645840"/>
            <a:ext cx="4094820" cy="2021216"/>
          </a:xfrm>
        </p:spPr>
        <p:txBody>
          <a:bodyPr rtlCol="0">
            <a:normAutofit fontScale="85000" lnSpcReduction="10000"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Professori: Delfina Malandrino 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dirty="0"/>
              <a:t>Rocco Zaccagnino</a:t>
            </a:r>
          </a:p>
          <a:p>
            <a:pPr rtl="0"/>
            <a:r>
              <a:rPr lang="it-IT" dirty="0"/>
              <a:t>Corso di Reti Geografiche</a:t>
            </a:r>
          </a:p>
          <a:p>
            <a:pPr rtl="0"/>
            <a:r>
              <a:rPr lang="it-IT" dirty="0"/>
              <a:t>Anno Accademico: 2023/2024</a:t>
            </a:r>
          </a:p>
          <a:p>
            <a:pPr rtl="0"/>
            <a:r>
              <a:rPr lang="it-IT" dirty="0"/>
              <a:t>Autori: De Maio Dario e Santangelo Angelo</a:t>
            </a:r>
          </a:p>
        </p:txBody>
      </p:sp>
      <p:pic>
        <p:nvPicPr>
          <p:cNvPr id="21" name="Immagine 20" descr="Immagine che contiene testo, Elementi grafici, grafica, Carattere&#10;&#10;Descrizione generata automaticamente">
            <a:extLst>
              <a:ext uri="{FF2B5EF4-FFF2-40B4-BE49-F238E27FC236}">
                <a16:creationId xmlns:a16="http://schemas.microsoft.com/office/drawing/2014/main" id="{E162E5E7-FBBF-B4D3-829D-F43AE993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91" y="925215"/>
            <a:ext cx="6860837" cy="45738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it-IT" dirty="0"/>
              <a:t>Anger</a:t>
            </a:r>
          </a:p>
        </p:txBody>
      </p:sp>
      <p:sp>
        <p:nvSpPr>
          <p:cNvPr id="8" name="Segnaposto data 3">
            <a:extLst>
              <a:ext uri="{FF2B5EF4-FFF2-40B4-BE49-F238E27FC236}">
                <a16:creationId xmlns:a16="http://schemas.microsoft.com/office/drawing/2014/main" id="{9A06A43A-D792-6AA1-7349-D4EDEC81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8C1316-4F27-438D-1DDD-7E2A5CF318DC}"/>
              </a:ext>
            </a:extLst>
          </p:cNvPr>
          <p:cNvSpPr txBox="1"/>
          <p:nvPr/>
        </p:nvSpPr>
        <p:spPr>
          <a:xfrm>
            <a:off x="550200" y="1581476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</a:t>
            </a:r>
            <a:r>
              <a:rPr lang="it-IT" dirty="0" err="1"/>
              <a:t>Cecchettin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DACF569-2E3F-1795-0079-3E69BB156A6F}"/>
              </a:ext>
            </a:extLst>
          </p:cNvPr>
          <p:cNvSpPr txBox="1"/>
          <p:nvPr/>
        </p:nvSpPr>
        <p:spPr>
          <a:xfrm>
            <a:off x="6205538" y="1578008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Tramontano</a:t>
            </a:r>
          </a:p>
        </p:txBody>
      </p:sp>
      <p:pic>
        <p:nvPicPr>
          <p:cNvPr id="38" name="Immagine 37" descr="Immagine che contiene testo, diagramma, Diagramma, linea&#10;&#10;Descrizione generata automaticamente">
            <a:extLst>
              <a:ext uri="{FF2B5EF4-FFF2-40B4-BE49-F238E27FC236}">
                <a16:creationId xmlns:a16="http://schemas.microsoft.com/office/drawing/2014/main" id="{18E6B301-B568-41AE-F6DC-0E92FB05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00" y="2150305"/>
            <a:ext cx="5242209" cy="3780558"/>
          </a:xfrm>
          <a:prstGeom prst="rect">
            <a:avLst/>
          </a:prstGeom>
        </p:spPr>
      </p:pic>
      <p:pic>
        <p:nvPicPr>
          <p:cNvPr id="40" name="Immagine 39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2F58962-4E83-73C6-3936-1FDEA9C8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538" y="2154527"/>
            <a:ext cx="5267157" cy="377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it-IT" dirty="0" err="1"/>
              <a:t>Sadness</a:t>
            </a:r>
            <a:endParaRPr lang="it-IT" dirty="0"/>
          </a:p>
        </p:txBody>
      </p:sp>
      <p:sp>
        <p:nvSpPr>
          <p:cNvPr id="8" name="Segnaposto data 3">
            <a:extLst>
              <a:ext uri="{FF2B5EF4-FFF2-40B4-BE49-F238E27FC236}">
                <a16:creationId xmlns:a16="http://schemas.microsoft.com/office/drawing/2014/main" id="{9A06A43A-D792-6AA1-7349-D4EDEC81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11</a:t>
            </a:fld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8C1316-4F27-438D-1DDD-7E2A5CF318DC}"/>
              </a:ext>
            </a:extLst>
          </p:cNvPr>
          <p:cNvSpPr txBox="1"/>
          <p:nvPr/>
        </p:nvSpPr>
        <p:spPr>
          <a:xfrm>
            <a:off x="550200" y="1581476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</a:t>
            </a:r>
            <a:r>
              <a:rPr lang="it-IT" dirty="0" err="1"/>
              <a:t>Cecchettin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DACF569-2E3F-1795-0079-3E69BB156A6F}"/>
              </a:ext>
            </a:extLst>
          </p:cNvPr>
          <p:cNvSpPr txBox="1"/>
          <p:nvPr/>
        </p:nvSpPr>
        <p:spPr>
          <a:xfrm>
            <a:off x="6205538" y="1578008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Tramontano</a:t>
            </a:r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18E6B301-B568-41AE-F6DC-0E92FB05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7953" y="2150305"/>
            <a:ext cx="5186703" cy="3780558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B2F58962-4E83-73C6-3936-1FDEA9C8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05538" y="2154527"/>
            <a:ext cx="5267157" cy="377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1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it-IT" dirty="0" err="1"/>
              <a:t>Fear</a:t>
            </a:r>
            <a:endParaRPr lang="it-IT" dirty="0"/>
          </a:p>
        </p:txBody>
      </p:sp>
      <p:sp>
        <p:nvSpPr>
          <p:cNvPr id="8" name="Segnaposto data 3">
            <a:extLst>
              <a:ext uri="{FF2B5EF4-FFF2-40B4-BE49-F238E27FC236}">
                <a16:creationId xmlns:a16="http://schemas.microsoft.com/office/drawing/2014/main" id="{9A06A43A-D792-6AA1-7349-D4EDEC81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12</a:t>
            </a:fld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8C1316-4F27-438D-1DDD-7E2A5CF318DC}"/>
              </a:ext>
            </a:extLst>
          </p:cNvPr>
          <p:cNvSpPr txBox="1"/>
          <p:nvPr/>
        </p:nvSpPr>
        <p:spPr>
          <a:xfrm>
            <a:off x="550200" y="1581476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</a:t>
            </a:r>
            <a:r>
              <a:rPr lang="it-IT" dirty="0" err="1"/>
              <a:t>Cecchettin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DACF569-2E3F-1795-0079-3E69BB156A6F}"/>
              </a:ext>
            </a:extLst>
          </p:cNvPr>
          <p:cNvSpPr txBox="1"/>
          <p:nvPr/>
        </p:nvSpPr>
        <p:spPr>
          <a:xfrm>
            <a:off x="6205538" y="1578008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Tramontano</a:t>
            </a:r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18E6B301-B568-41AE-F6DC-0E92FB05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7953" y="2150305"/>
            <a:ext cx="5186703" cy="3780557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B2F58962-4E83-73C6-3936-1FDEA9C8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05538" y="2172030"/>
            <a:ext cx="5267157" cy="374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080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it-IT" dirty="0"/>
              <a:t>Joy</a:t>
            </a:r>
          </a:p>
        </p:txBody>
      </p:sp>
      <p:sp>
        <p:nvSpPr>
          <p:cNvPr id="8" name="Segnaposto data 3">
            <a:extLst>
              <a:ext uri="{FF2B5EF4-FFF2-40B4-BE49-F238E27FC236}">
                <a16:creationId xmlns:a16="http://schemas.microsoft.com/office/drawing/2014/main" id="{9A06A43A-D792-6AA1-7349-D4EDEC81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13</a:t>
            </a:fld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8C1316-4F27-438D-1DDD-7E2A5CF318DC}"/>
              </a:ext>
            </a:extLst>
          </p:cNvPr>
          <p:cNvSpPr txBox="1"/>
          <p:nvPr/>
        </p:nvSpPr>
        <p:spPr>
          <a:xfrm>
            <a:off x="550200" y="1581476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</a:t>
            </a:r>
            <a:r>
              <a:rPr lang="it-IT" dirty="0" err="1"/>
              <a:t>Cecchettin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DACF569-2E3F-1795-0079-3E69BB156A6F}"/>
              </a:ext>
            </a:extLst>
          </p:cNvPr>
          <p:cNvSpPr txBox="1"/>
          <p:nvPr/>
        </p:nvSpPr>
        <p:spPr>
          <a:xfrm>
            <a:off x="6205538" y="1578008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Tramontano</a:t>
            </a:r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18E6B301-B568-41AE-F6DC-0E92FB05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7953" y="2150305"/>
            <a:ext cx="5186702" cy="3780557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B2F58962-4E83-73C6-3936-1FDEA9C8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05538" y="2172030"/>
            <a:ext cx="5267156" cy="374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9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it-IT" dirty="0"/>
              <a:t>Report Finale</a:t>
            </a:r>
          </a:p>
        </p:txBody>
      </p:sp>
      <p:sp>
        <p:nvSpPr>
          <p:cNvPr id="8" name="Segnaposto data 3">
            <a:extLst>
              <a:ext uri="{FF2B5EF4-FFF2-40B4-BE49-F238E27FC236}">
                <a16:creationId xmlns:a16="http://schemas.microsoft.com/office/drawing/2014/main" id="{9A06A43A-D792-6AA1-7349-D4EDEC81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dirty="0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14</a:t>
            </a:fld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8C1316-4F27-438D-1DDD-7E2A5CF318DC}"/>
              </a:ext>
            </a:extLst>
          </p:cNvPr>
          <p:cNvSpPr txBox="1"/>
          <p:nvPr/>
        </p:nvSpPr>
        <p:spPr>
          <a:xfrm>
            <a:off x="550200" y="1581476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</a:t>
            </a:r>
            <a:r>
              <a:rPr lang="it-IT" dirty="0" err="1"/>
              <a:t>Cecchettin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DACF569-2E3F-1795-0079-3E69BB156A6F}"/>
              </a:ext>
            </a:extLst>
          </p:cNvPr>
          <p:cNvSpPr txBox="1"/>
          <p:nvPr/>
        </p:nvSpPr>
        <p:spPr>
          <a:xfrm>
            <a:off x="6205538" y="1578008"/>
            <a:ext cx="543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Giulia Tramontano</a:t>
            </a:r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18E6B301-B568-41AE-F6DC-0E92FB05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7953" y="2170320"/>
            <a:ext cx="5186702" cy="3740527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B2F58962-4E83-73C6-3936-1FDEA9C8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2674" y="2172030"/>
            <a:ext cx="5132883" cy="374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48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rtlCol="0"/>
          <a:lstStyle/>
          <a:p>
            <a:pPr rtl="0"/>
            <a:r>
              <a:rPr lang="it-IT" dirty="0"/>
              <a:t>Conclusioni</a:t>
            </a:r>
          </a:p>
        </p:txBody>
      </p:sp>
      <p:pic>
        <p:nvPicPr>
          <p:cNvPr id="16" name="Segnaposto immagine 15" descr="Sfondo digitale punti dati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51425" y="4399900"/>
            <a:ext cx="6592646" cy="1780157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it-IT" dirty="0"/>
              <a:t>Il femminicidio di Giulia Tramontano ha ricevuto un’attenzione mediatica significativamente minore rispetto a Giulia </a:t>
            </a:r>
            <a:r>
              <a:rPr lang="it-IT" dirty="0" err="1"/>
              <a:t>Cecchettin</a:t>
            </a:r>
            <a:r>
              <a:rPr lang="it-IT" dirty="0"/>
              <a:t>. La mancanza di dichiarazioni e interventi televisivi ha limitato il coinvolgimento degli utenti sulle piattaforme social. In conclusione, l’informazione trasmessa dai media svolge un ruolo chiave nel modellare la reazione degli utenti.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15</a:t>
            </a:fld>
            <a:endParaRPr lang="it-IT" dirty="0"/>
          </a:p>
        </p:txBody>
      </p:sp>
      <p:sp>
        <p:nvSpPr>
          <p:cNvPr id="2" name="Segnaposto data 3">
            <a:extLst>
              <a:ext uri="{FF2B5EF4-FFF2-40B4-BE49-F238E27FC236}">
                <a16:creationId xmlns:a16="http://schemas.microsoft.com/office/drawing/2014/main" id="{3D779750-D11E-FBD0-5169-B159341E23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dirty="0"/>
              <a:t>Anno Accademico: 2023/2024</a:t>
            </a:r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olo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/>
          <a:lstStyle/>
          <a:p>
            <a:pPr rtl="0"/>
            <a:r>
              <a:rPr lang="it-IT" dirty="0"/>
              <a:t>Grazie</a:t>
            </a:r>
          </a:p>
        </p:txBody>
      </p:sp>
      <p:pic>
        <p:nvPicPr>
          <p:cNvPr id="27" name="Segnaposto immagine 26" descr="Sfondo digitale punti dati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548640"/>
            <a:ext cx="5084064" cy="2880360"/>
          </a:xfrm>
        </p:spPr>
      </p:pic>
      <p:pic>
        <p:nvPicPr>
          <p:cNvPr id="33" name="Segnaposto immagine 32" descr="Sfondo digitale punti dati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3429000"/>
            <a:ext cx="5084064" cy="2880360"/>
          </a:xfr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16</a:t>
            </a:fld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EDD22C7-D615-11C2-BF02-CA047D3F3D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545137" cy="2265216"/>
          </a:xfrm>
        </p:spPr>
        <p:txBody>
          <a:bodyPr/>
          <a:lstStyle/>
          <a:p>
            <a:r>
              <a:rPr lang="it-IT" sz="2500" dirty="0"/>
              <a:t>Link </a:t>
            </a:r>
            <a:r>
              <a:rPr lang="it-IT" sz="2500" dirty="0" err="1"/>
              <a:t>Github</a:t>
            </a:r>
            <a:r>
              <a:rPr lang="it-IT" sz="2500" dirty="0"/>
              <a:t>:</a:t>
            </a:r>
          </a:p>
          <a:p>
            <a:r>
              <a:rPr lang="it-IT" sz="1700" dirty="0">
                <a:hlinkClick r:id="rId4"/>
              </a:rPr>
              <a:t>https://github.com/DarioDeMaio/Sentiment_Analysis_Reddit</a:t>
            </a:r>
            <a:endParaRPr lang="it-IT" sz="1700" dirty="0"/>
          </a:p>
        </p:txBody>
      </p:sp>
      <p:sp>
        <p:nvSpPr>
          <p:cNvPr id="2" name="Segnaposto data 3">
            <a:extLst>
              <a:ext uri="{FF2B5EF4-FFF2-40B4-BE49-F238E27FC236}">
                <a16:creationId xmlns:a16="http://schemas.microsoft.com/office/drawing/2014/main" id="{5D39E0B3-F275-E173-91ED-D3AB272A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dirty="0"/>
              <a:t>Anno Accademico: 2023/2024</a:t>
            </a:r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it-IT" dirty="0"/>
              <a:t>Introduzione</a:t>
            </a:r>
          </a:p>
        </p:txBody>
      </p:sp>
      <p:pic>
        <p:nvPicPr>
          <p:cNvPr id="20" name="Segnaposto immagine 19" descr="Sfondo digitale punti dati">
            <a:extLst>
              <a:ext uri="{FF2B5EF4-FFF2-40B4-BE49-F238E27FC236}">
                <a16:creationId xmlns:a16="http://schemas.microsoft.com/office/drawing/2014/main" id="{528A7D8D-1AB5-46C4-93FA-D92C2FD516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3054096" y="0"/>
            <a:ext cx="3054096" cy="3776472"/>
          </a:xfrm>
        </p:spPr>
      </p:pic>
      <p:pic>
        <p:nvPicPr>
          <p:cNvPr id="25" name="Segnaposto immagine 24" descr="Schermata diagramma digitale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9137904" y="0"/>
            <a:ext cx="3054096" cy="3776472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2</a:t>
            </a:fld>
            <a:endParaRPr lang="it-IT" dirty="0"/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51425" y="4295955"/>
            <a:ext cx="6589712" cy="1897811"/>
          </a:xfrm>
          <a:noFill/>
        </p:spPr>
        <p:txBody>
          <a:bodyPr rtlCol="0">
            <a:normAutofit lnSpcReduction="10000"/>
          </a:bodyPr>
          <a:lstStyle/>
          <a:p>
            <a:pPr rtl="0"/>
            <a:r>
              <a:rPr lang="it-IT" dirty="0"/>
              <a:t>La questione degli omicidi di donne è un argomento molto delicato e rilevante. Negli ultimi anni, si è assistito a un aumento dell'attenzione verso la violenza di genere e i casi di femminicidio, situazione che ha suscitato preoccupazione a livello globale. I due femminicidi presi in considerazione sono quelli di Giulia </a:t>
            </a:r>
            <a:r>
              <a:rPr lang="it-IT" dirty="0" err="1"/>
              <a:t>Cecchettin</a:t>
            </a:r>
            <a:r>
              <a:rPr lang="it-IT" dirty="0"/>
              <a:t> e Giulia Tramontano.</a:t>
            </a:r>
          </a:p>
        </p:txBody>
      </p:sp>
      <p:pic>
        <p:nvPicPr>
          <p:cNvPr id="7" name="Immagine 6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E8F9BF03-F542-DDE4-E4B3-56172A6185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1709" y="157455"/>
            <a:ext cx="1922033" cy="32715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Immagine 12" descr="Immagine che contiene accessorio, benda, cerotto&#10;&#10;Descrizione generata automaticamente">
            <a:extLst>
              <a:ext uri="{FF2B5EF4-FFF2-40B4-BE49-F238E27FC236}">
                <a16:creationId xmlns:a16="http://schemas.microsoft.com/office/drawing/2014/main" id="{03504221-6438-813C-D559-BBF62EADF2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87993" y="81444"/>
            <a:ext cx="5454466" cy="361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it-IT" dirty="0"/>
              <a:t>Obiettivo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/>
              <a:t>Anno Accademico: 2023/2024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3</a:t>
            </a:fld>
            <a:endParaRPr lang="it-IT" dirty="0"/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51425" y="4295955"/>
            <a:ext cx="6589712" cy="1897811"/>
          </a:xfrm>
          <a:noFill/>
        </p:spPr>
        <p:txBody>
          <a:bodyPr rtlCol="0">
            <a:normAutofit fontScale="92500" lnSpcReduction="20000"/>
          </a:bodyPr>
          <a:lstStyle/>
          <a:p>
            <a:pPr rtl="0"/>
            <a:r>
              <a:rPr lang="it-IT"/>
              <a:t>L’obiettivo principale del progetto è quello di confrontare i due omicidi, avvenuti in periodi differenti, al fine di analizzare e confrontare la frequenza delle emozioni nei commenti, come rabbia, tristezza, gioia e paura, su piattaforme social come Reddit. Inoltre, è cruciale considerare l'impatto mediatico e come questo possa aver influenzato le dinamiche dei commenti in seguito ai due omicidi.</a:t>
            </a:r>
            <a:endParaRPr lang="it-IT" dirty="0"/>
          </a:p>
        </p:txBody>
      </p:sp>
      <p:pic>
        <p:nvPicPr>
          <p:cNvPr id="14" name="Segnaposto immagine 15" descr="Sfondo digitale punti dati">
            <a:extLst>
              <a:ext uri="{FF2B5EF4-FFF2-40B4-BE49-F238E27FC236}">
                <a16:creationId xmlns:a16="http://schemas.microsoft.com/office/drawing/2014/main" id="{E39843F6-088D-70F0-5D52-F4AB996F2D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</p:spTree>
    <p:extLst>
      <p:ext uri="{BB962C8B-B14F-4D97-AF65-F5344CB8AC3E}">
        <p14:creationId xmlns:p14="http://schemas.microsoft.com/office/powerpoint/2010/main" val="3097131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o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igura a mano libera: Forma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7" name="Titolo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Motivazioni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11" y="1731375"/>
            <a:ext cx="5429114" cy="3515555"/>
          </a:xfrm>
        </p:spPr>
        <p:txBody>
          <a:bodyPr rtlCol="0"/>
          <a:lstStyle/>
          <a:p>
            <a:pPr rtl="0"/>
            <a:r>
              <a:rPr lang="it-IT" dirty="0"/>
              <a:t>Sensibilizzare l’opinione pubblica su tale tematica.</a:t>
            </a:r>
          </a:p>
          <a:p>
            <a:pPr rtl="0"/>
            <a:r>
              <a:rPr lang="it-IT" dirty="0"/>
              <a:t>Campagna politica al fine di offrire sostegno e assistenza alle vittime di violenza.</a:t>
            </a:r>
          </a:p>
          <a:p>
            <a:pPr rtl="0"/>
            <a:r>
              <a:rPr lang="it-IT" dirty="0"/>
              <a:t>Analizzare l’impatto mediatico.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4</a:t>
            </a:fld>
            <a:endParaRPr lang="it-IT" dirty="0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pic>
        <p:nvPicPr>
          <p:cNvPr id="17" name="Segnaposto immagine 7" descr="Dati digitali">
            <a:extLst>
              <a:ext uri="{FF2B5EF4-FFF2-40B4-BE49-F238E27FC236}">
                <a16:creationId xmlns:a16="http://schemas.microsoft.com/office/drawing/2014/main" id="{340C30F6-9D0D-9B2A-930C-C136E0DD2D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8755" y="2620420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  <p:pic>
        <p:nvPicPr>
          <p:cNvPr id="18" name="Segnaposto immagine 9" descr="Punti dati ">
            <a:extLst>
              <a:ext uri="{FF2B5EF4-FFF2-40B4-BE49-F238E27FC236}">
                <a16:creationId xmlns:a16="http://schemas.microsoft.com/office/drawing/2014/main" id="{AEDC95D6-FF21-B997-5721-3497B343DE1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74552" y="274638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</p:spPr>
      </p:pic>
      <p:sp>
        <p:nvSpPr>
          <p:cNvPr id="20" name="Segnaposto data 3">
            <a:extLst>
              <a:ext uri="{FF2B5EF4-FFF2-40B4-BE49-F238E27FC236}">
                <a16:creationId xmlns:a16="http://schemas.microsoft.com/office/drawing/2014/main" id="{81FB7C4B-35C8-F485-5B0D-EA791D45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</p:spTree>
    <p:extLst>
      <p:ext uri="{BB962C8B-B14F-4D97-AF65-F5344CB8AC3E}">
        <p14:creationId xmlns:p14="http://schemas.microsoft.com/office/powerpoint/2010/main" val="1681237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igura a mano libera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igura a mano libera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sp>
          <p:nvSpPr>
            <p:cNvPr id="42" name="Figura a mano libera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44" name="Oval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 useBgFill="1">
        <p:nvSpPr>
          <p:cNvPr id="46" name="Rettango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Segnaposto immagine 7" descr="Sfondo digitale punti dati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tango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it-IT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Metodologia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it-IT" smtClean="0"/>
              <a:t>5</a:t>
            </a:fld>
            <a:endParaRPr lang="it-IT" dirty="0"/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1C01E90F-30C9-7E97-F402-BCA198BF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o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igura a mano libera: Forma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7" name="Titolo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Raccolta dei Dati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11" y="2045407"/>
            <a:ext cx="9719993" cy="3515555"/>
          </a:xfrm>
        </p:spPr>
        <p:txBody>
          <a:bodyPr rtlCol="0"/>
          <a:lstStyle/>
          <a:p>
            <a:pPr rtl="0"/>
            <a:r>
              <a:rPr lang="it-IT" dirty="0" err="1"/>
              <a:t>Reddit</a:t>
            </a:r>
            <a:r>
              <a:rPr lang="it-IT" dirty="0"/>
              <a:t>: piattaforma social di condivisione di contenuti e idee</a:t>
            </a:r>
          </a:p>
          <a:p>
            <a:pPr rtl="0"/>
            <a:r>
              <a:rPr lang="it-IT" dirty="0" err="1"/>
              <a:t>Subreddit</a:t>
            </a:r>
            <a:r>
              <a:rPr lang="it-IT" dirty="0"/>
              <a:t>:  ‘ \</a:t>
            </a:r>
            <a:r>
              <a:rPr lang="it-IT" dirty="0" err="1"/>
              <a:t>rItalia</a:t>
            </a:r>
            <a:r>
              <a:rPr lang="it-IT" dirty="0"/>
              <a:t> ’ </a:t>
            </a:r>
          </a:p>
          <a:p>
            <a:pPr rtl="0"/>
            <a:r>
              <a:rPr lang="it-IT" dirty="0"/>
              <a:t>Parametri di Ricerca:  ‘Giulia </a:t>
            </a:r>
            <a:r>
              <a:rPr lang="it-IT" dirty="0" err="1"/>
              <a:t>Cecchettin</a:t>
            </a:r>
            <a:r>
              <a:rPr lang="it-IT" dirty="0"/>
              <a:t>’ e ‘Impagnatiello’</a:t>
            </a:r>
          </a:p>
          <a:p>
            <a:pPr rtl="0"/>
            <a:r>
              <a:rPr lang="it-IT" dirty="0"/>
              <a:t>Attributi selezionati dai commenti: testo del commento e la data di pubblicazione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6</a:t>
            </a:fld>
            <a:endParaRPr lang="it-IT" dirty="0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0" name="Segnaposto data 3">
            <a:extLst>
              <a:ext uri="{FF2B5EF4-FFF2-40B4-BE49-F238E27FC236}">
                <a16:creationId xmlns:a16="http://schemas.microsoft.com/office/drawing/2014/main" id="{81FB7C4B-35C8-F485-5B0D-EA791D45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  <p:pic>
        <p:nvPicPr>
          <p:cNvPr id="3" name="Immagine 2" descr="Immagine che contiene clipart, Elementi grafici, cartone animato, design&#10;&#10;Descrizione generata automaticamente">
            <a:extLst>
              <a:ext uri="{FF2B5EF4-FFF2-40B4-BE49-F238E27FC236}">
                <a16:creationId xmlns:a16="http://schemas.microsoft.com/office/drawing/2014/main" id="{A2028E2A-21BF-3938-D341-3265AD091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674" y="1881275"/>
            <a:ext cx="601752" cy="601752"/>
          </a:xfrm>
          <a:prstGeom prst="rect">
            <a:avLst/>
          </a:prstGeom>
        </p:spPr>
      </p:pic>
      <p:pic>
        <p:nvPicPr>
          <p:cNvPr id="5" name="Immagine 4" descr="Immagine che contiene bandiera, cielo, aria aperta, asta&#10;&#10;Descrizione generata automaticamente">
            <a:extLst>
              <a:ext uri="{FF2B5EF4-FFF2-40B4-BE49-F238E27FC236}">
                <a16:creationId xmlns:a16="http://schemas.microsoft.com/office/drawing/2014/main" id="{43E710F6-9870-E6F6-9FD4-704ABC612B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352" b="91372" l="28454" r="71036"/>
                    </a14:imgEffect>
                  </a14:imgLayer>
                </a14:imgProps>
              </a:ext>
            </a:extLst>
          </a:blip>
          <a:srcRect l="23131" t="13725" r="23641"/>
          <a:stretch/>
        </p:blipFill>
        <p:spPr>
          <a:xfrm flipH="1">
            <a:off x="3462556" y="2562245"/>
            <a:ext cx="833219" cy="832839"/>
          </a:xfrm>
          <a:prstGeom prst="rect">
            <a:avLst/>
          </a:prstGeom>
        </p:spPr>
      </p:pic>
      <p:pic>
        <p:nvPicPr>
          <p:cNvPr id="9" name="Immagine 8" descr="Immagine che contiene interno&#10;&#10;Descrizione generata automaticamente con attendibilità media">
            <a:extLst>
              <a:ext uri="{FF2B5EF4-FFF2-40B4-BE49-F238E27FC236}">
                <a16:creationId xmlns:a16="http://schemas.microsoft.com/office/drawing/2014/main" id="{43E2A0C8-688D-6C8A-2188-5EE37F3555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6335" y="3248948"/>
            <a:ext cx="1168361" cy="57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8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o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igura a mano libera: Forma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7" name="Titolo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Preparazione dei Dati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11" y="2045407"/>
            <a:ext cx="9719993" cy="3515555"/>
          </a:xfrm>
        </p:spPr>
        <p:txBody>
          <a:bodyPr rtlCol="0"/>
          <a:lstStyle/>
          <a:p>
            <a:pPr rtl="0">
              <a:spcBef>
                <a:spcPts val="3000"/>
              </a:spcBef>
            </a:pPr>
            <a:r>
              <a:rPr lang="it-IT" dirty="0"/>
              <a:t>Rimozione delle </a:t>
            </a:r>
            <a:r>
              <a:rPr lang="it-IT" dirty="0" err="1"/>
              <a:t>stopword</a:t>
            </a:r>
            <a:endParaRPr lang="it-IT" dirty="0"/>
          </a:p>
          <a:p>
            <a:pPr rtl="0">
              <a:spcBef>
                <a:spcPts val="3000"/>
              </a:spcBef>
            </a:pPr>
            <a:r>
              <a:rPr lang="it-IT" dirty="0"/>
              <a:t>Rimozione delle immagini </a:t>
            </a:r>
          </a:p>
          <a:p>
            <a:pPr rtl="0">
              <a:spcBef>
                <a:spcPts val="3000"/>
              </a:spcBef>
            </a:pPr>
            <a:r>
              <a:rPr lang="it-IT" dirty="0"/>
              <a:t>Rimozioni delle GIF</a:t>
            </a:r>
          </a:p>
          <a:p>
            <a:pPr rtl="0">
              <a:spcBef>
                <a:spcPts val="3000"/>
              </a:spcBef>
            </a:pPr>
            <a:r>
              <a:rPr lang="it-IT" dirty="0"/>
              <a:t>Trasformazione da UTC a </a:t>
            </a:r>
            <a:r>
              <a:rPr lang="it-IT" dirty="0" err="1"/>
              <a:t>Datetime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7</a:t>
            </a:fld>
            <a:endParaRPr lang="it-IT" dirty="0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0" name="Segnaposto data 3">
            <a:extLst>
              <a:ext uri="{FF2B5EF4-FFF2-40B4-BE49-F238E27FC236}">
                <a16:creationId xmlns:a16="http://schemas.microsoft.com/office/drawing/2014/main" id="{81FB7C4B-35C8-F485-5B0D-EA791D45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  <p:pic>
        <p:nvPicPr>
          <p:cNvPr id="5" name="Immagine 4" descr="Immagine che contiene videocamera/fotocamera, pavimento, Videocamere/fotocamere e obiettivi, Fotografia di nature morte&#10;&#10;Descrizione generata automaticamente">
            <a:extLst>
              <a:ext uri="{FF2B5EF4-FFF2-40B4-BE49-F238E27FC236}">
                <a16:creationId xmlns:a16="http://schemas.microsoft.com/office/drawing/2014/main" id="{B1BFF0C9-3D3A-AB86-63CF-34B25034A2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69" b="58582" l="44466" r="90704"/>
                    </a14:imgEffect>
                  </a14:imgLayer>
                </a14:imgProps>
              </a:ext>
            </a:extLst>
          </a:blip>
          <a:srcRect l="38687" t="4005" r="3516" b="35354"/>
          <a:stretch/>
        </p:blipFill>
        <p:spPr>
          <a:xfrm>
            <a:off x="6582236" y="2951613"/>
            <a:ext cx="1651134" cy="1299299"/>
          </a:xfrm>
          <a:prstGeom prst="rect">
            <a:avLst/>
          </a:prstGeom>
        </p:spPr>
      </p:pic>
      <p:pic>
        <p:nvPicPr>
          <p:cNvPr id="14" name="Immagine 13" descr="Immagine che contiene tipografia, Carattere, Elementi grafici, design&#10;&#10;Descrizione generata automaticamente">
            <a:extLst>
              <a:ext uri="{FF2B5EF4-FFF2-40B4-BE49-F238E27FC236}">
                <a16:creationId xmlns:a16="http://schemas.microsoft.com/office/drawing/2014/main" id="{02C624E6-2011-78E5-E410-0DEA9BB29F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840" y="494839"/>
            <a:ext cx="720436" cy="720436"/>
          </a:xfrm>
          <a:prstGeom prst="snip2DiagRect">
            <a:avLst>
              <a:gd name="adj1" fmla="val 9629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Immagine 15" descr="Immagine che contiene testo, computer, computer, Personal Computer&#10;&#10;Descrizione generata automaticamente">
            <a:extLst>
              <a:ext uri="{FF2B5EF4-FFF2-40B4-BE49-F238E27FC236}">
                <a16:creationId xmlns:a16="http://schemas.microsoft.com/office/drawing/2014/main" id="{93AAB702-5476-D60C-9A02-139A29B1B6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4371" y="4691689"/>
            <a:ext cx="1506863" cy="669455"/>
          </a:xfrm>
          <a:prstGeom prst="rect">
            <a:avLst/>
          </a:prstGeom>
        </p:spPr>
      </p:pic>
      <p:pic>
        <p:nvPicPr>
          <p:cNvPr id="21" name="Immagine 20" descr="Immagine che contiene tastiera, interno&#10;&#10;Descrizione generata automaticamente">
            <a:extLst>
              <a:ext uri="{FF2B5EF4-FFF2-40B4-BE49-F238E27FC236}">
                <a16:creationId xmlns:a16="http://schemas.microsoft.com/office/drawing/2014/main" id="{CF4E14A5-043F-9B5E-A963-113D9E7A17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5046" y="1833151"/>
            <a:ext cx="1145514" cy="76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4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Classificazione dei Dati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2" y="2155912"/>
            <a:ext cx="9719993" cy="3515555"/>
          </a:xfrm>
        </p:spPr>
        <p:txBody>
          <a:bodyPr rtlCol="0"/>
          <a:lstStyle/>
          <a:p>
            <a:pPr rtl="0">
              <a:spcBef>
                <a:spcPts val="5400"/>
              </a:spcBef>
              <a:spcAft>
                <a:spcPts val="600"/>
              </a:spcAft>
            </a:pPr>
            <a:r>
              <a:rPr lang="it-IT" dirty="0" err="1"/>
              <a:t>Feel-it</a:t>
            </a:r>
            <a:r>
              <a:rPr lang="it-IT" dirty="0"/>
              <a:t>: libreria Python per Sentiment e </a:t>
            </a:r>
            <a:r>
              <a:rPr lang="it-IT" dirty="0" err="1"/>
              <a:t>Emotion</a:t>
            </a:r>
            <a:r>
              <a:rPr lang="it-IT" dirty="0"/>
              <a:t> Analysis</a:t>
            </a:r>
          </a:p>
          <a:p>
            <a:pPr rtl="0">
              <a:spcBef>
                <a:spcPts val="5400"/>
              </a:spcBef>
              <a:spcAft>
                <a:spcPts val="600"/>
              </a:spcAft>
            </a:pPr>
            <a:r>
              <a:rPr lang="it-IT" dirty="0" err="1"/>
              <a:t>Emotion</a:t>
            </a:r>
            <a:r>
              <a:rPr lang="it-IT" dirty="0"/>
              <a:t> </a:t>
            </a:r>
            <a:r>
              <a:rPr lang="it-IT" dirty="0" err="1"/>
              <a:t>Classifier</a:t>
            </a:r>
            <a:r>
              <a:rPr lang="it-IT" dirty="0"/>
              <a:t>: modello di Deep Learning BERT-</a:t>
            </a:r>
            <a:r>
              <a:rPr lang="it-IT" dirty="0" err="1"/>
              <a:t>Based</a:t>
            </a:r>
            <a:endParaRPr lang="it-IT" dirty="0"/>
          </a:p>
          <a:p>
            <a:pPr rtl="0">
              <a:spcBef>
                <a:spcPts val="5400"/>
              </a:spcBef>
              <a:spcAft>
                <a:spcPts val="600"/>
              </a:spcAft>
            </a:pPr>
            <a:r>
              <a:rPr lang="it-IT" dirty="0"/>
              <a:t>Creazione dei due Dataset finali (Giulia </a:t>
            </a:r>
            <a:r>
              <a:rPr lang="it-IT" dirty="0" err="1"/>
              <a:t>Cecchettin</a:t>
            </a:r>
            <a:r>
              <a:rPr lang="it-IT" dirty="0"/>
              <a:t> e Giulia Tramontano)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8</a:t>
            </a:fld>
            <a:endParaRPr lang="it-IT" dirty="0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0" name="Segnaposto data 3">
            <a:extLst>
              <a:ext uri="{FF2B5EF4-FFF2-40B4-BE49-F238E27FC236}">
                <a16:creationId xmlns:a16="http://schemas.microsoft.com/office/drawing/2014/main" id="{81FB7C4B-35C8-F485-5B0D-EA791D45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  <p:pic>
        <p:nvPicPr>
          <p:cNvPr id="3" name="Immagine 2" descr="Immagine che contiene Policromia, sfocatura, luce&#10;&#10;Descrizione generata automaticamente">
            <a:extLst>
              <a:ext uri="{FF2B5EF4-FFF2-40B4-BE49-F238E27FC236}">
                <a16:creationId xmlns:a16="http://schemas.microsoft.com/office/drawing/2014/main" id="{C7368298-4CDA-81CA-6D93-616342699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8863" y="3015610"/>
            <a:ext cx="1959225" cy="1102064"/>
          </a:xfrm>
          <a:prstGeom prst="rect">
            <a:avLst/>
          </a:prstGeom>
        </p:spPr>
      </p:pic>
      <p:pic>
        <p:nvPicPr>
          <p:cNvPr id="5" name="Immagine 4" descr="Immagine che contiene cilindro, stoviglie, design, bianco e nero&#10;&#10;Descrizione generata automaticamente">
            <a:extLst>
              <a:ext uri="{FF2B5EF4-FFF2-40B4-BE49-F238E27FC236}">
                <a16:creationId xmlns:a16="http://schemas.microsoft.com/office/drawing/2014/main" id="{02671A50-2B52-E430-207C-179990342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8037" y="4333018"/>
            <a:ext cx="998171" cy="1102064"/>
          </a:xfrm>
          <a:prstGeom prst="rect">
            <a:avLst/>
          </a:prstGeom>
        </p:spPr>
      </p:pic>
      <p:pic>
        <p:nvPicPr>
          <p:cNvPr id="9" name="Immagine 8" descr="Immagine che contiene sorridente, emoticon, giallo, giocattolo&#10;&#10;Descrizione generata automaticamente">
            <a:extLst>
              <a:ext uri="{FF2B5EF4-FFF2-40B4-BE49-F238E27FC236}">
                <a16:creationId xmlns:a16="http://schemas.microsoft.com/office/drawing/2014/main" id="{FD89AB82-9891-3E6B-F6AA-3AD183166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8800" y="1769786"/>
            <a:ext cx="1579350" cy="88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08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rtlCol="0"/>
          <a:lstStyle/>
          <a:p>
            <a:pPr rtl="0"/>
            <a:r>
              <a:rPr lang="it-IT" dirty="0"/>
              <a:t>Risultati</a:t>
            </a:r>
          </a:p>
        </p:txBody>
      </p:sp>
      <p:pic>
        <p:nvPicPr>
          <p:cNvPr id="16" name="Segnaposto immagine 15" descr="Sfondo digitale punti dati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51425" y="4508500"/>
            <a:ext cx="6432398" cy="156368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it-IT" dirty="0"/>
              <a:t>Per l’analisi dei risultati sono stati usati grafici a dispersione che permettono di comprendere meglio i modelli comportamentali degli utenti. Per una migliore visualizzazione, è stato fissato l’arco temporale sull’asse delle ascisse e la frequenza delle emozioni sull’asse delle ordinate.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9</a:t>
            </a:fld>
            <a:endParaRPr lang="it-IT" dirty="0"/>
          </a:p>
        </p:txBody>
      </p:sp>
      <p:sp>
        <p:nvSpPr>
          <p:cNvPr id="2" name="Segnaposto data 3">
            <a:extLst>
              <a:ext uri="{FF2B5EF4-FFF2-40B4-BE49-F238E27FC236}">
                <a16:creationId xmlns:a16="http://schemas.microsoft.com/office/drawing/2014/main" id="{91C8A7EB-80B2-D7C6-F5A3-D8C77A4543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it-IT" dirty="0"/>
              <a:t>Anno Accademico: 2023/2024</a:t>
            </a:r>
          </a:p>
        </p:txBody>
      </p:sp>
    </p:spTree>
    <p:extLst>
      <p:ext uri="{BB962C8B-B14F-4D97-AF65-F5344CB8AC3E}">
        <p14:creationId xmlns:p14="http://schemas.microsoft.com/office/powerpoint/2010/main" val="370392602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058.tgt.Office_50301109_TF33713516_Win32_OJ112196127.potx" id="{46519ADD-CA2C-4FEA-8766-15A0FE58BEAA}" vid="{0CA712DC-5E0E-4D6D-B971-1A075692B59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{F4066560-96D4-42FE-817D-9B573549DCCB}tf33713516_win32</Template>
  <TotalTime>125</TotalTime>
  <Words>519</Words>
  <Application>Microsoft Office PowerPoint</Application>
  <PresentationFormat>Widescreen</PresentationFormat>
  <Paragraphs>101</Paragraphs>
  <Slides>16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Gill Sans MT</vt:lpstr>
      <vt:lpstr>Walbaum Display</vt:lpstr>
      <vt:lpstr>3DFloatVTI</vt:lpstr>
      <vt:lpstr>Sentiment and Emotion Analysis sul femminicidio di Giulia Cecchettin e Giulia Tramontano</vt:lpstr>
      <vt:lpstr>Introduzione</vt:lpstr>
      <vt:lpstr>Obiettivo</vt:lpstr>
      <vt:lpstr>Motivazioni</vt:lpstr>
      <vt:lpstr>Metodologia</vt:lpstr>
      <vt:lpstr>Raccolta dei Dati</vt:lpstr>
      <vt:lpstr>Preparazione dei Dati</vt:lpstr>
      <vt:lpstr>Classificazione dei Dati</vt:lpstr>
      <vt:lpstr>Risultati</vt:lpstr>
      <vt:lpstr>Anger</vt:lpstr>
      <vt:lpstr>Sadness</vt:lpstr>
      <vt:lpstr>Fear</vt:lpstr>
      <vt:lpstr>Joy</vt:lpstr>
      <vt:lpstr>Report Finale</vt:lpstr>
      <vt:lpstr>Conclusioni</vt:lpstr>
      <vt:lpstr>Grazie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and Emotion Analysis sul femminicidio di Giulia Cecchettin e Giulia Tramontano</dc:title>
  <dc:creator>ANGELO SANTANGELO</dc:creator>
  <cp:lastModifiedBy>ANGELO SANTANGELO</cp:lastModifiedBy>
  <cp:revision>6</cp:revision>
  <dcterms:created xsi:type="dcterms:W3CDTF">2024-01-02T17:31:27Z</dcterms:created>
  <dcterms:modified xsi:type="dcterms:W3CDTF">2024-01-03T18:35:06Z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